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2" r:id="rId5"/>
    <p:sldId id="275" r:id="rId6"/>
    <p:sldId id="276" r:id="rId7"/>
    <p:sldId id="277" r:id="rId8"/>
    <p:sldId id="303" r:id="rId9"/>
    <p:sldId id="304" r:id="rId10"/>
    <p:sldId id="311" r:id="rId11"/>
    <p:sldId id="305" r:id="rId12"/>
    <p:sldId id="306" r:id="rId13"/>
    <p:sldId id="312" r:id="rId14"/>
    <p:sldId id="310" r:id="rId15"/>
    <p:sldId id="313" r:id="rId16"/>
    <p:sldId id="307" r:id="rId17"/>
    <p:sldId id="308" r:id="rId18"/>
    <p:sldId id="314" r:id="rId19"/>
    <p:sldId id="309" r:id="rId20"/>
    <p:sldId id="302" r:id="rId21"/>
    <p:sldId id="28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57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501" y="982448"/>
            <a:ext cx="5257793" cy="2057441"/>
          </a:xfrm>
        </p:spPr>
        <p:txBody>
          <a:bodyPr/>
          <a:lstStyle/>
          <a:p>
            <a:r>
              <a:rPr lang="en-US" dirty="0"/>
              <a:t>Using Cloud Top Temperature for the forecast of Cyclone track using Machine Learning approach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3501" y="4111700"/>
            <a:ext cx="7626763" cy="760288"/>
          </a:xfrm>
        </p:spPr>
        <p:txBody>
          <a:bodyPr/>
          <a:lstStyle/>
          <a:p>
            <a:r>
              <a:rPr lang="en-US" dirty="0"/>
              <a:t>By- Vrishabh Kenkre</a:t>
            </a:r>
          </a:p>
          <a:p>
            <a:r>
              <a:rPr lang="en-US" dirty="0"/>
              <a:t>Under supervision of </a:t>
            </a:r>
          </a:p>
          <a:p>
            <a:r>
              <a:rPr lang="en-US" dirty="0"/>
              <a:t>Dr. </a:t>
            </a:r>
            <a:r>
              <a:rPr lang="en-US" dirty="0" err="1"/>
              <a:t>Srinivasa</a:t>
            </a:r>
            <a:r>
              <a:rPr lang="en-US" dirty="0"/>
              <a:t> </a:t>
            </a:r>
            <a:r>
              <a:rPr lang="en-US" dirty="0" err="1"/>
              <a:t>Ramanujam</a:t>
            </a:r>
            <a:r>
              <a:rPr lang="en-US" dirty="0"/>
              <a:t> Kannan 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669" y="396061"/>
            <a:ext cx="10889796" cy="1418998"/>
          </a:xfrm>
        </p:spPr>
        <p:txBody>
          <a:bodyPr/>
          <a:lstStyle/>
          <a:p>
            <a:r>
              <a:rPr lang="en-US" dirty="0"/>
              <a:t>After targeting </a:t>
            </a:r>
            <a:r>
              <a:rPr lang="en-US" dirty="0" err="1"/>
              <a:t>BoB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62" y="1563150"/>
            <a:ext cx="4233321" cy="236196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736858" y="2786353"/>
            <a:ext cx="579498" cy="6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89" y="1563150"/>
            <a:ext cx="4008534" cy="2370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28" y="4150744"/>
            <a:ext cx="4295955" cy="2432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4" y="4153349"/>
            <a:ext cx="4354936" cy="242969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668944" y="5366894"/>
            <a:ext cx="579498" cy="6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869283" y="1630393"/>
            <a:ext cx="9230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Bulbul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869283" y="4273526"/>
            <a:ext cx="10783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Amphan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66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33245" y="1630392"/>
            <a:ext cx="3183147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Marked one pixel as 1 cloud, now we group them in matrices of 2x2, 3x3, 4x4 and 5x5.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Plotted them for Bulbul, Hudhud, 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mphan.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69" y="163902"/>
            <a:ext cx="5923472" cy="5279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3125" y="-51249"/>
            <a:ext cx="56560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3x3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0234" y="-68363"/>
            <a:ext cx="56560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2x2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0876" y="2743015"/>
            <a:ext cx="56560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4x4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3125" y="2743015"/>
            <a:ext cx="56560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5x5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583125"/>
            <a:ext cx="4413795" cy="24455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44460" y="6142008"/>
            <a:ext cx="127671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Amphan</a:t>
            </a:r>
          </a:p>
        </p:txBody>
      </p:sp>
    </p:spTree>
    <p:extLst>
      <p:ext uri="{BB962C8B-B14F-4D97-AF65-F5344CB8AC3E}">
        <p14:creationId xmlns:p14="http://schemas.microsoft.com/office/powerpoint/2010/main" val="40361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Comparisions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6" t="30342" r="4802" b="19497"/>
          <a:stretch/>
        </p:blipFill>
        <p:spPr>
          <a:xfrm>
            <a:off x="6051914" y="699665"/>
            <a:ext cx="5512279" cy="2838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t="30980" r="28731" b="25713"/>
          <a:stretch/>
        </p:blipFill>
        <p:spPr>
          <a:xfrm>
            <a:off x="1817890" y="4021179"/>
            <a:ext cx="4900562" cy="2834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38225" y="3627125"/>
            <a:ext cx="127671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Phetai</a:t>
            </a:r>
            <a:endParaRPr lang="en-US" sz="1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5946" y="5249121"/>
            <a:ext cx="127671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Hudhud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1706" y="1712855"/>
            <a:ext cx="3493698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When a cyclone gains strength, more ice clouds will appear.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When dipping, it should continuously dip as it moves towards coast. because the cyclone gets cut off from moisture source.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2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trend in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76377" y="1535502"/>
            <a:ext cx="3433314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Further classification into tall medium and low clouds.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Scatter plot for all 3 were made and trend fitting the best was found.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1" t="23758" r="32925" b="34017"/>
          <a:stretch/>
        </p:blipFill>
        <p:spPr>
          <a:xfrm>
            <a:off x="7369049" y="206085"/>
            <a:ext cx="4054416" cy="24499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43667" y="2655988"/>
            <a:ext cx="200995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Cyclone Amphan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6" t="34819" r="35259" b="5449"/>
          <a:stretch/>
        </p:blipFill>
        <p:spPr>
          <a:xfrm>
            <a:off x="7369050" y="3171440"/>
            <a:ext cx="4102456" cy="25513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43667" y="5722761"/>
            <a:ext cx="175116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Cyclone Bulbul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3" t="33002" r="33278" b="10169"/>
          <a:stretch/>
        </p:blipFill>
        <p:spPr>
          <a:xfrm>
            <a:off x="1529261" y="3171440"/>
            <a:ext cx="3622801" cy="26259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58528" y="5802100"/>
            <a:ext cx="175116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Cyclone Bulbul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0793" y="4330520"/>
            <a:ext cx="13284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Middle clouds</a:t>
            </a:r>
          </a:p>
        </p:txBody>
      </p:sp>
    </p:spTree>
    <p:extLst>
      <p:ext uri="{BB962C8B-B14F-4D97-AF65-F5344CB8AC3E}">
        <p14:creationId xmlns:p14="http://schemas.microsoft.com/office/powerpoint/2010/main" val="154379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variation of Ice Clouds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750498" y="1647645"/>
            <a:ext cx="433908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Comparing the count of tall clouds with spatial variation of Ice clouds.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3" y="2357144"/>
            <a:ext cx="4138019" cy="4359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72" y="2357144"/>
            <a:ext cx="5134133" cy="39239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6400482"/>
            <a:ext cx="24153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Deep Depression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8724" y="6418624"/>
            <a:ext cx="241539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Bulbul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288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variation of Ice Clouds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6" name="screen-capt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4936" y="1870984"/>
            <a:ext cx="7003341" cy="39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5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2" t="24507" r="36392" b="31533"/>
          <a:stretch/>
        </p:blipFill>
        <p:spPr>
          <a:xfrm>
            <a:off x="872820" y="4348505"/>
            <a:ext cx="3102714" cy="2347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3362" y="5522333"/>
            <a:ext cx="13284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Middle clouds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4" y="1679074"/>
            <a:ext cx="4348136" cy="25001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2820" y="4009951"/>
            <a:ext cx="292888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Deep depression BoB-3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59" y="4348505"/>
            <a:ext cx="3502783" cy="2193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9" t="26224" r="6861" b="13703"/>
          <a:stretch/>
        </p:blipFill>
        <p:spPr>
          <a:xfrm>
            <a:off x="5225059" y="1431037"/>
            <a:ext cx="4324856" cy="24067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87487" y="6583045"/>
            <a:ext cx="87989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Bulbul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90822" y="6400482"/>
            <a:ext cx="87989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Amphan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49915" y="2371840"/>
            <a:ext cx="87989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Phetai</a:t>
            </a:r>
            <a:endParaRPr lang="en-US" sz="14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9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828136" y="1613140"/>
            <a:ext cx="10489721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https://www.mosdac.gov.in/</a:t>
            </a:r>
          </a:p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https://en.wikipedia.org/wiki/Cyclone_Matmo%E2%80%93Bulbul</a:t>
            </a:r>
          </a:p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https://in.mathworks.com/matlabcentral/answers/876108-how-to-display-subplot-with-multiple-image-with-its-own-x-and-y-axes</a:t>
            </a:r>
          </a:p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https://in.mathworks.com/matlabcentral/answers/493067-how-to-add-different-titles-to-multiple-image-display-using-subplot</a:t>
            </a:r>
          </a:p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https://matplotlib.org/stable/gallery/images_contours_and_fields/image_demo.html</a:t>
            </a:r>
          </a:p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https://stackoverflow.com/questions/18266642/multiple-imshow-subplots-each-with-colorbar</a:t>
            </a:r>
          </a:p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https://www.investopedia.com/terms/r/regression.asp</a:t>
            </a:r>
          </a:p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https://www.researchgate.net/publication/332651207_Multidimensional_data_structures_usage_in_adaptive_data_storages/figures?lo=1</a:t>
            </a:r>
          </a:p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https://slideplayer.com/slide/8079786/</a:t>
            </a:r>
          </a:p>
          <a:p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https://economictimes.indiatimes.com/news/science/insat-3d-helped-in-tracking-cyclone-hudhud-accurately-imd/articleshow/44924254.cms?from=mdr</a:t>
            </a:r>
          </a:p>
          <a:p>
            <a:pPr algn="ctr"/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87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lvl="0"/>
            <a:r>
              <a:rPr lang="en-US" dirty="0"/>
              <a:t>Vrishabh Kenkre</a:t>
            </a:r>
          </a:p>
          <a:p>
            <a:pPr lvl="0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kvb12@iitbbs.ac.in</a:t>
            </a:r>
          </a:p>
          <a:p>
            <a:r>
              <a:rPr lang="en-US" dirty="0"/>
              <a:t>School of Mechanical Sciences 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Progress till now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76104" y="3059220"/>
            <a:ext cx="1913128" cy="1107124"/>
          </a:xfrm>
        </p:spPr>
        <p:txBody>
          <a:bodyPr/>
          <a:lstStyle/>
          <a:p>
            <a:r>
              <a:rPr lang="en-US" dirty="0"/>
              <a:t>References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Using Cloud Top Temperature for the forecast of Cyclone track using Machine Learning approach.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577502" y="2202873"/>
            <a:ext cx="365266" cy="50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977371" y="1302589"/>
            <a:ext cx="603849" cy="1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053666" y="3059220"/>
            <a:ext cx="603849" cy="1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Tropical cyclone forecasting is the science of forecasting where a tropical cyclone's center, and its effects, are expected to be at some point in the future.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8779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5574679" y="6244491"/>
            <a:ext cx="182880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https://en.wikipedia.org/wiki/Cyclone_Matmo%E2%80%93Bulbul</a:t>
            </a: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333" y="2042458"/>
            <a:ext cx="4441188" cy="277585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17944" y="324876"/>
            <a:ext cx="5045662" cy="1431985"/>
          </a:xfrm>
        </p:spPr>
        <p:txBody>
          <a:bodyPr/>
          <a:lstStyle/>
          <a:p>
            <a:r>
              <a:rPr lang="en-US" dirty="0"/>
              <a:t>To predict the occurrence of cyclone at minimum of 5-7 days before its arrival with sufficient accuracy from satellite image data.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68" y="2196808"/>
            <a:ext cx="3809614" cy="42873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27344" y="6484136"/>
            <a:ext cx="2104845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https://www.mosdac.gov.in/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709" y="721538"/>
            <a:ext cx="5013574" cy="995119"/>
          </a:xfrm>
        </p:spPr>
        <p:txBody>
          <a:bodyPr/>
          <a:lstStyle/>
          <a:p>
            <a:r>
              <a:rPr lang="en-US" dirty="0"/>
              <a:t>Data extraction and trimming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675942" y="2329132"/>
            <a:ext cx="3985403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Data is obtained from INSAT 3D satellite.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After the data was extracted, it was trimmed to get the region surrounding India.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Data of 15 days, 5-7 days before landfall, hence 3- dimensional data.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3-D data has 2-dimensions of space and 1-Time.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56" y="613883"/>
            <a:ext cx="5864012" cy="578659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453223" y="4123426"/>
            <a:ext cx="2320505" cy="86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9670211" y="1431037"/>
            <a:ext cx="103517" cy="2692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432130" y="1397479"/>
            <a:ext cx="21093" cy="27259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453223" y="1397479"/>
            <a:ext cx="2216988" cy="335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99909" y="6400482"/>
            <a:ext cx="179950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https://www.eoportal.org/satellite-missions/insat-3d#spacecraft</a:t>
            </a:r>
          </a:p>
        </p:txBody>
      </p:sp>
    </p:spTree>
    <p:extLst>
      <p:ext uri="{BB962C8B-B14F-4D97-AF65-F5344CB8AC3E}">
        <p14:creationId xmlns:p14="http://schemas.microsoft.com/office/powerpoint/2010/main" val="69389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Tall and Ice clouds?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3245" y="1682151"/>
                <a:ext cx="4330461" cy="31393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There is deep convection in the atmosphere which results in formation of High level clouds.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High level clouds have height greater than 18,000ft.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Cirrocumulus and </a:t>
                </a:r>
                <a:r>
                  <a:rPr lang="en-US" dirty="0">
                    <a:solidFill>
                      <a:srgbClr val="222222"/>
                    </a:solidFill>
                    <a:latin typeface="Proxima-Nova_Bold"/>
                  </a:rPr>
                  <a:t>Cumulonimbus clouds are associated with strong winds and heavy rainfall.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22222"/>
                    </a:solidFill>
                    <a:latin typeface="Proxima-Nova_Bold"/>
                  </a:rPr>
                  <a:t>Temperature of these clouds is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−80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°∁</m:t>
                    </m:r>
                  </m:oMath>
                </a14:m>
                <a:r>
                  <a:rPr lang="en-US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.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8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" y="1682151"/>
                <a:ext cx="4330461" cy="3139321"/>
              </a:xfrm>
              <a:prstGeom prst="rect">
                <a:avLst/>
              </a:prstGeom>
              <a:blipFill rotWithShape="0">
                <a:blip r:embed="rId2"/>
                <a:stretch>
                  <a:fillRect l="-844" t="-1165" r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682151"/>
            <a:ext cx="6908800" cy="3771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7125" y="5454051"/>
            <a:ext cx="1785667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https://www.weather.gov/jetstream/tc_structure</a:t>
            </a:r>
          </a:p>
        </p:txBody>
      </p:sp>
    </p:spTree>
    <p:extLst>
      <p:ext uri="{BB962C8B-B14F-4D97-AF65-F5344CB8AC3E}">
        <p14:creationId xmlns:p14="http://schemas.microsoft.com/office/powerpoint/2010/main" val="141298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on day of Landfall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8" t="12088" r="17524" b="10843"/>
          <a:stretch/>
        </p:blipFill>
        <p:spPr>
          <a:xfrm>
            <a:off x="667376" y="1667216"/>
            <a:ext cx="3384702" cy="3318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2553" y="5094163"/>
            <a:ext cx="119907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Amphan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11217" r="9417" b="6085"/>
          <a:stretch/>
        </p:blipFill>
        <p:spPr>
          <a:xfrm>
            <a:off x="4450192" y="1667216"/>
            <a:ext cx="3473189" cy="33188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7071" y="5094163"/>
            <a:ext cx="119907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Bulbul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95" y="1667216"/>
            <a:ext cx="3659069" cy="33188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87549" y="5094163"/>
            <a:ext cx="119907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Hudhud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0" y="5615796"/>
            <a:ext cx="531387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Here the dark regions are represented by clouds of lower temperature.</a:t>
            </a:r>
          </a:p>
        </p:txBody>
      </p:sp>
    </p:spTree>
    <p:extLst>
      <p:ext uri="{BB962C8B-B14F-4D97-AF65-F5344CB8AC3E}">
        <p14:creationId xmlns:p14="http://schemas.microsoft.com/office/powerpoint/2010/main" val="323904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6377" y="1725283"/>
                <a:ext cx="3398808" cy="397031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Count of tall clouds vary with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Binary matrix is formed for each time frame.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In CTT data matrix, temperature&lt;200K(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微软雅黑"/>
                        <a:cs typeface="Posterama" panose="020B0504020200020000" pitchFamily="34" charset="0"/>
                      </a:rPr>
                      <m:t>−70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Posterama" panose="020B0504020200020000" pitchFamily="34" charset="0"/>
                      </a:rPr>
                      <m:t>℃</m:t>
                    </m:r>
                  </m:oMath>
                </a14:m>
                <a:r>
                  <a:rPr lang="en-US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) is logical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Z-curve or row-by-row curve was used to convert 2D matrix into 1D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8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77" y="1725283"/>
                <a:ext cx="3398808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1075" t="-768" r="-2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46" y="1605261"/>
            <a:ext cx="6056486" cy="40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6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of Tall clouds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24619" y="1682151"/>
            <a:ext cx="3985404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Check the spread of tall clouds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Group the nearby logical 1’s together.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Nearby pixels form a single cloud.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Plotted its count for 15 days.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Targeted only bay of Bengal area for better results.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8" y="4052030"/>
            <a:ext cx="4235043" cy="2504444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6" y="0"/>
            <a:ext cx="3763367" cy="35713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31616" y="2697813"/>
            <a:ext cx="394566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https://mosdac.gov.in/</a:t>
            </a:r>
            <a:endParaRPr lang="en-US" sz="8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2829" y="4596366"/>
            <a:ext cx="85401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V/S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17321" y="6244491"/>
            <a:ext cx="150962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Bulbul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39487" y="6217920"/>
            <a:ext cx="261093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Deep depression BoB-3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41" y="3713475"/>
            <a:ext cx="4122374" cy="251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3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230e9df3-be65-4c73-a93b-d1236ebd677e"/>
    <ds:schemaRef ds:uri="http://purl.org/dc/dcmitype/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16c05727-aa75-4e4a-9b5f-8a80a1165891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1883</TotalTime>
  <Words>743</Words>
  <Application>Microsoft Office PowerPoint</Application>
  <PresentationFormat>Widescreen</PresentationFormat>
  <Paragraphs>119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等线</vt:lpstr>
      <vt:lpstr>Abadi</vt:lpstr>
      <vt:lpstr>Arial</vt:lpstr>
      <vt:lpstr>Calibri</vt:lpstr>
      <vt:lpstr>Cambria Math</vt:lpstr>
      <vt:lpstr>Posterama</vt:lpstr>
      <vt:lpstr>Posterama Text Black</vt:lpstr>
      <vt:lpstr>Posterama Text SemiBold</vt:lpstr>
      <vt:lpstr>Proxima-Nova_Bold</vt:lpstr>
      <vt:lpstr>Office 主题​​</vt:lpstr>
      <vt:lpstr>Using Cloud Top Temperature for the forecast of Cyclone track using Machine Learning approach</vt:lpstr>
      <vt:lpstr>Agenda</vt:lpstr>
      <vt:lpstr>Introduction</vt:lpstr>
      <vt:lpstr>Objective</vt:lpstr>
      <vt:lpstr>Data extraction and trimming</vt:lpstr>
      <vt:lpstr>Why Tall and Ice clouds?</vt:lpstr>
      <vt:lpstr>Images on day of Landfall</vt:lpstr>
      <vt:lpstr>Dimensionality Reduction</vt:lpstr>
      <vt:lpstr>Spread of Tall clouds</vt:lpstr>
      <vt:lpstr>After targeting BoB</vt:lpstr>
      <vt:lpstr>Clustering</vt:lpstr>
      <vt:lpstr>Comparisions</vt:lpstr>
      <vt:lpstr>Finding a trend in data</vt:lpstr>
      <vt:lpstr>Spatial variation of Ice Clouds</vt:lpstr>
      <vt:lpstr>Spatial variation of Ice Clouds</vt:lpstr>
      <vt:lpstr>Appendix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Vrishabh Kenkre</dc:creator>
  <cp:lastModifiedBy>KENKRE VRISHABH VINAY</cp:lastModifiedBy>
  <cp:revision>70</cp:revision>
  <dcterms:created xsi:type="dcterms:W3CDTF">2022-10-31T14:04:36Z</dcterms:created>
  <dcterms:modified xsi:type="dcterms:W3CDTF">2023-11-29T09:58:48Z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